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notesMasterIdLst>
    <p:notesMasterId r:id="rId10"/>
  </p:notesMasterIdLst>
  <p:handoutMasterIdLst>
    <p:handoutMasterId r:id="rId11"/>
  </p:handoutMasterIdLst>
  <p:sldIdLst>
    <p:sldId id="264" r:id="rId2"/>
    <p:sldId id="273" r:id="rId3"/>
    <p:sldId id="271" r:id="rId4"/>
    <p:sldId id="276" r:id="rId5"/>
    <p:sldId id="274" r:id="rId6"/>
    <p:sldId id="275" r:id="rId7"/>
    <p:sldId id="277" r:id="rId8"/>
    <p:sldId id="260" r:id="rId9"/>
  </p:sldIdLst>
  <p:sldSz cx="9906000" cy="6858000" type="A4"/>
  <p:notesSz cx="6807200" cy="99393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393939"/>
    <a:srgbClr val="888888"/>
    <a:srgbClr val="E6E6E6"/>
    <a:srgbClr val="323E1A"/>
    <a:srgbClr val="003300"/>
    <a:srgbClr val="00009A"/>
    <a:srgbClr val="00007A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27F97BB-C833-4FB7-BDE5-3F7075034690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301B821-A1FF-4177-AEE7-76D212191A09}" styleName="中等深淺樣式 1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660B408-B3CF-4A94-85FC-2B1E0A45F4A2}" styleName="深色樣式 2 - 輔色 1/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75DCB02-9BB8-47FD-8907-85C794F793BA}" styleName="佈景主題樣式 1 - 輔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D113A9D2-9D6B-4929-AA2D-F23B5EE8CBE7}" styleName="佈景主題樣式 2 - 輔色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佈景主題樣式 2 - 輔色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E171933-4619-4E11-9A3F-F7608DF75F80}" styleName="中等深淺樣式 1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0A1B5D5-9B99-4C35-A422-299274C87663}" styleName="中等深淺樣式 1 - 輔色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DCAF9ED-07DC-4A11-8D7F-57B35C25682E}" styleName="中等深淺樣式 1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E3FDE45-AF77-4B5C-9715-49D594BDF05E}" styleName="淺色樣式 1 - 輔色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E25E649-3F16-4E02-A733-19D2CDBF48F0}" styleName="中等深淺樣式 3 - 輔色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125E5076-3810-47DD-B79F-674D7AD40C01}" styleName="深色樣式 1 - 輔色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5BE263C-DBD7-4A20-BB59-AAB30ACAA65A}" styleName="中等深淺樣式 3 - 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FECB4D8-DB02-4DC6-A0A2-4F2EBAE1DC90}" styleName="中等深淺樣式 1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D27102A9-8310-4765-A935-A1911B00CA55}" styleName="淺色樣式 1 - 輔色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5758FB7-9AC5-4552-8A53-C91805E547FA}" styleName="佈景主題樣式 1 - 輔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8603FDC-E32A-4AB5-989C-0864C3EAD2B8}" styleName="佈景主題樣式 2 - 輔色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佈景主題樣式 2 - 輔色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05" autoAdjust="0"/>
    <p:restoredTop sz="94660" autoAdjust="0"/>
  </p:normalViewPr>
  <p:slideViewPr>
    <p:cSldViewPr showGuides="1">
      <p:cViewPr varScale="1">
        <p:scale>
          <a:sx n="114" d="100"/>
          <a:sy n="114" d="100"/>
        </p:scale>
        <p:origin x="1410" y="90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56038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F5AB9-3463-4E65-AFD3-5431B79ADFDC}" type="datetimeFigureOut">
              <a:rPr lang="zh-TW" altLang="en-US" smtClean="0"/>
              <a:pPr/>
              <a:t>2025/3/19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56038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A0C45D-A6E0-411D-9D9F-B22D9F5136D5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21073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6038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FF680-7B6B-4655-B6A1-33A8AD0AE8B4}" type="datetimeFigureOut">
              <a:rPr lang="zh-TW" altLang="en-US" smtClean="0"/>
              <a:pPr/>
              <a:t>2025/3/19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1038" y="4721225"/>
            <a:ext cx="5445125" cy="44719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6038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9E9FB9-4D1E-4A88-8F87-B34AFE16905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953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 hasCustomPrompt="1"/>
          </p:nvPr>
        </p:nvSpPr>
        <p:spPr>
          <a:xfrm>
            <a:off x="632520" y="2708920"/>
            <a:ext cx="8640960" cy="7200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封面</a:t>
            </a:r>
            <a:r>
              <a:rPr lang="en-US" altLang="zh-TW" dirty="0"/>
              <a:t>/</a:t>
            </a:r>
            <a:r>
              <a:rPr lang="zh-TW" altLang="en-US" dirty="0"/>
              <a:t>區塊</a:t>
            </a:r>
          </a:p>
        </p:txBody>
      </p:sp>
      <p:sp>
        <p:nvSpPr>
          <p:cNvPr id="6" name="副標題 2"/>
          <p:cNvSpPr>
            <a:spLocks noGrp="1"/>
          </p:cNvSpPr>
          <p:nvPr>
            <p:ph type="subTitle" idx="1"/>
          </p:nvPr>
        </p:nvSpPr>
        <p:spPr>
          <a:xfrm>
            <a:off x="1352600" y="3789040"/>
            <a:ext cx="7200800" cy="108012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54531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5600" y="979200"/>
            <a:ext cx="7775832" cy="4680520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b="1">
                <a:solidFill>
                  <a:srgbClr val="FFFFFF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2pPr>
            <a:lvl3pPr marL="1076325" indent="-2667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3pPr>
            <a:lvl4pPr marL="1343025" indent="-18097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4pPr>
            <a:lvl5pPr marL="1619250" indent="-27622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tabLst>
                <a:tab pos="7981950" algn="l"/>
              </a:tabLst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785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18894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32520" y="1124744"/>
            <a:ext cx="8640960" cy="4680520"/>
          </a:xfrm>
        </p:spPr>
        <p:txBody>
          <a:bodyPr vert="eaVert"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2930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3536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632520" y="1088740"/>
            <a:ext cx="8640960" cy="5148572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b="1">
                <a:solidFill>
                  <a:srgbClr val="FFFFFF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2pPr>
            <a:lvl3pPr marL="1076325" indent="-2667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3pPr>
            <a:lvl4pPr marL="1343025" indent="-18097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4pPr>
            <a:lvl5pPr marL="1619250" indent="-27622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tabLst>
                <a:tab pos="7981950" algn="l"/>
              </a:tabLst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06461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6"/>
          <p:cNvSpPr>
            <a:spLocks noGrp="1"/>
          </p:cNvSpPr>
          <p:nvPr>
            <p:ph sz="quarter" idx="13"/>
          </p:nvPr>
        </p:nvSpPr>
        <p:spPr>
          <a:xfrm>
            <a:off x="632520" y="1125091"/>
            <a:ext cx="4111947" cy="503996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4"/>
          </p:nvPr>
        </p:nvSpPr>
        <p:spPr>
          <a:xfrm>
            <a:off x="5150340" y="1124744"/>
            <a:ext cx="4105275" cy="5040312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8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91219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016897" y="1124744"/>
            <a:ext cx="5259982" cy="5184576"/>
          </a:xfr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  <a:lvl2pPr>
              <a:defRPr sz="2400">
                <a:solidFill>
                  <a:srgbClr val="FFFFFF"/>
                </a:solidFill>
              </a:defRPr>
            </a:lvl2pPr>
            <a:lvl3pPr>
              <a:defRPr sz="20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29120" y="1124744"/>
            <a:ext cx="3197327" cy="5184576"/>
          </a:xfrm>
        </p:spPr>
        <p:txBody>
          <a:bodyPr/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77517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33833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152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 bwMode="ltGray">
          <a:xfrm>
            <a:off x="1065600" y="979200"/>
            <a:ext cx="7776000" cy="49680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第一層 </a:t>
            </a:r>
            <a:r>
              <a:rPr lang="en-US" altLang="zh-TW" dirty="0"/>
              <a:t>28</a:t>
            </a:r>
            <a:r>
              <a:rPr lang="zh-TW" altLang="en-US" dirty="0"/>
              <a:t>號 粗體</a:t>
            </a:r>
          </a:p>
          <a:p>
            <a:pPr lvl="1"/>
            <a:r>
              <a:rPr lang="zh-TW" altLang="en-US" dirty="0"/>
              <a:t>第二層 </a:t>
            </a:r>
            <a:r>
              <a:rPr lang="en-US" altLang="zh-TW" dirty="0"/>
              <a:t>24</a:t>
            </a:r>
            <a:r>
              <a:rPr lang="zh-TW" altLang="en-US" dirty="0"/>
              <a:t>號 </a:t>
            </a:r>
          </a:p>
          <a:p>
            <a:pPr lvl="2"/>
            <a:r>
              <a:rPr lang="zh-TW" altLang="en-US" dirty="0"/>
              <a:t>第三層 </a:t>
            </a:r>
            <a:r>
              <a:rPr lang="en-US" altLang="zh-TW" dirty="0"/>
              <a:t>20</a:t>
            </a:r>
            <a:r>
              <a:rPr lang="zh-TW" altLang="en-US" dirty="0"/>
              <a:t>號</a:t>
            </a:r>
          </a:p>
          <a:p>
            <a:pPr lvl="3"/>
            <a:r>
              <a:rPr lang="zh-TW" altLang="en-US" dirty="0"/>
              <a:t>第四層 </a:t>
            </a:r>
            <a:r>
              <a:rPr lang="en-US" altLang="zh-TW" dirty="0"/>
              <a:t>18</a:t>
            </a:r>
            <a:r>
              <a:rPr lang="zh-TW" altLang="en-US" dirty="0"/>
              <a:t>號</a:t>
            </a:r>
          </a:p>
          <a:p>
            <a:pPr lvl="4"/>
            <a:r>
              <a:rPr lang="zh-TW" altLang="en-US" dirty="0"/>
              <a:t>第五層 </a:t>
            </a:r>
            <a:r>
              <a:rPr lang="en-US" altLang="zh-TW" dirty="0"/>
              <a:t>18</a:t>
            </a:r>
            <a:r>
              <a:rPr lang="zh-TW" altLang="en-US" dirty="0"/>
              <a:t>號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556956" y="6647583"/>
            <a:ext cx="7920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fld id="{8F4EACC7-37E3-43A5-A5FB-BEB9CE95D266}" type="slidenum">
              <a:rPr lang="zh-TW" altLang="en-US" sz="1000" smtClean="0">
                <a:solidFill>
                  <a:schemeClr val="bg1"/>
                </a:solidFill>
              </a:rPr>
              <a:pPr algn="ctr"/>
              <a:t>‹#›</a:t>
            </a:fld>
            <a:endParaRPr lang="zh-TW" altLang="en-US" sz="1200" dirty="0">
              <a:solidFill>
                <a:schemeClr val="bg1"/>
              </a:solidFill>
            </a:endParaRP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681037" y="72009"/>
            <a:ext cx="8543925" cy="6926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927912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7" r:id="rId2"/>
    <p:sldLayoutId id="2147483668" r:id="rId3"/>
    <p:sldLayoutId id="2147483669" r:id="rId4"/>
    <p:sldLayoutId id="2147483653" r:id="rId5"/>
    <p:sldLayoutId id="2147483657" r:id="rId6"/>
    <p:sldLayoutId id="2147483671" r:id="rId7"/>
    <p:sldLayoutId id="2147483670" r:id="rId8"/>
    <p:sldLayoutId id="2147483676" r:id="rId9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lang="zh-TW" altLang="en-US" sz="3600" b="1" kern="1200" spc="300" dirty="0">
          <a:solidFill>
            <a:srgbClr val="FFC000"/>
          </a:solidFill>
          <a:latin typeface="+mn-ea"/>
          <a:ea typeface="+mn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l"/>
        <a:defRPr sz="2800" b="1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1pPr>
      <a:lvl2pPr marL="714375" indent="-352425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2"/>
        </a:buClr>
        <a:buFont typeface="Wingdings" panose="05000000000000000000" pitchFamily="2" charset="2"/>
        <a:buChar char="u"/>
        <a:defRPr sz="2400" b="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2pPr>
      <a:lvl3pPr marL="990600" indent="-276225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3"/>
        </a:buClr>
        <a:buFont typeface="Wingdings" panose="05000000000000000000" pitchFamily="2" charset="2"/>
        <a:buChar char="p"/>
        <a:defRPr sz="20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3pPr>
      <a:lvl4pPr marL="1257300" indent="-2667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4"/>
        </a:buClr>
        <a:buFont typeface="Wingdings" panose="05000000000000000000" pitchFamily="2" charset="2"/>
        <a:buChar char="n"/>
        <a:defRPr sz="18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4pPr>
      <a:lvl5pPr marL="1524000" indent="-2667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5"/>
        </a:buClr>
        <a:buFont typeface="Arial" pitchFamily="34" charset="0"/>
        <a:buChar char="»"/>
        <a:defRPr sz="18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1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1556792"/>
            <a:ext cx="9906000" cy="1503288"/>
          </a:xfrm>
        </p:spPr>
        <p:txBody>
          <a:bodyPr>
            <a:normAutofit/>
          </a:bodyPr>
          <a:lstStyle/>
          <a:p>
            <a:r>
              <a:rPr lang="zh-TW" altLang="en-US" sz="4000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遊戲論壇</a:t>
            </a:r>
            <a:br>
              <a:rPr lang="en-US" altLang="zh-TW" sz="4000" dirty="0"/>
            </a:br>
            <a:r>
              <a:rPr lang="en-US" altLang="zh-TW" sz="4000" dirty="0" err="1"/>
              <a:t>GameForum</a:t>
            </a:r>
            <a:endParaRPr lang="zh-TW" altLang="en-US" sz="4000" dirty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副標題 4"/>
          <p:cNvSpPr txBox="1">
            <a:spLocks/>
          </p:cNvSpPr>
          <p:nvPr/>
        </p:nvSpPr>
        <p:spPr bwMode="ltGray">
          <a:xfrm>
            <a:off x="1353600" y="3960000"/>
            <a:ext cx="7704856" cy="184526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None/>
              <a:defRPr sz="2000" b="1" kern="1200">
                <a:solidFill>
                  <a:srgbClr val="3939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itchFamily="34" charset="0"/>
              <a:buNone/>
              <a:defRPr sz="2400" b="1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ct val="10000"/>
              </a:spcBef>
              <a:buClrTx/>
              <a:defRPr/>
            </a:pPr>
            <a:r>
              <a:rPr lang="zh-TW" altLang="en-US" sz="2400" b="0" dirty="0">
                <a:solidFill>
                  <a:schemeClr val="accent4"/>
                </a:solidFill>
              </a:rPr>
              <a:t>組別：第一組</a:t>
            </a:r>
            <a:endParaRPr lang="en-US" altLang="zh-TW" sz="2400" b="0" dirty="0">
              <a:solidFill>
                <a:schemeClr val="accent4"/>
              </a:solidFill>
            </a:endParaRPr>
          </a:p>
          <a:p>
            <a:pPr algn="l">
              <a:lnSpc>
                <a:spcPct val="100000"/>
              </a:lnSpc>
              <a:spcBef>
                <a:spcPct val="10000"/>
              </a:spcBef>
              <a:buClrTx/>
              <a:defRPr/>
            </a:pPr>
            <a:r>
              <a:rPr lang="zh-TW" altLang="en-US" sz="2400" b="0" dirty="0">
                <a:solidFill>
                  <a:schemeClr val="accent4"/>
                </a:solidFill>
              </a:rPr>
              <a:t>組長：許清彰</a:t>
            </a:r>
            <a:endParaRPr lang="en-US" altLang="zh-TW" sz="2400" b="0" dirty="0">
              <a:solidFill>
                <a:schemeClr val="accent4"/>
              </a:solidFill>
            </a:endParaRPr>
          </a:p>
          <a:p>
            <a:pPr algn="l">
              <a:lnSpc>
                <a:spcPct val="100000"/>
              </a:lnSpc>
              <a:spcBef>
                <a:spcPct val="10000"/>
              </a:spcBef>
              <a:buClrTx/>
              <a:defRPr/>
            </a:pPr>
            <a:r>
              <a:rPr lang="zh-TW" altLang="en-US" sz="2400" b="0" dirty="0">
                <a:solidFill>
                  <a:schemeClr val="accent4"/>
                </a:solidFill>
              </a:rPr>
              <a:t>組員：林楷紘、紀皓騫、熊偉誌、廖士傑</a:t>
            </a:r>
            <a:endParaRPr lang="en-US" altLang="zh-TW" sz="2400" b="0" dirty="0">
              <a:solidFill>
                <a:schemeClr val="accent4"/>
              </a:solidFill>
            </a:endParaRPr>
          </a:p>
          <a:p>
            <a:pPr algn="l">
              <a:lnSpc>
                <a:spcPct val="100000"/>
              </a:lnSpc>
              <a:spcBef>
                <a:spcPct val="10000"/>
              </a:spcBef>
              <a:buClrTx/>
              <a:defRPr/>
            </a:pPr>
            <a:r>
              <a:rPr lang="zh-TW" altLang="en-US" sz="2400" b="0" dirty="0">
                <a:solidFill>
                  <a:schemeClr val="accent4"/>
                </a:solidFill>
              </a:rPr>
              <a:t>指導老師：許雅婷、錢達智</a:t>
            </a:r>
            <a:endParaRPr lang="en-US" altLang="zh-TW" sz="2400" b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6117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 idx="4294967295"/>
          </p:nvPr>
        </p:nvSpPr>
        <p:spPr>
          <a:xfrm>
            <a:off x="632520" y="83684"/>
            <a:ext cx="8640960" cy="681020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小組成員與分工介紹</a:t>
            </a:r>
          </a:p>
        </p:txBody>
      </p:sp>
      <p:sp>
        <p:nvSpPr>
          <p:cNvPr id="3" name="內容版面配置區 1">
            <a:extLst>
              <a:ext uri="{FF2B5EF4-FFF2-40B4-BE49-F238E27FC236}">
                <a16:creationId xmlns:a16="http://schemas.microsoft.com/office/drawing/2014/main" id="{DC987D51-13BD-4CA3-9C55-14EE58EBF5B0}"/>
              </a:ext>
            </a:extLst>
          </p:cNvPr>
          <p:cNvSpPr txBox="1">
            <a:spLocks/>
          </p:cNvSpPr>
          <p:nvPr/>
        </p:nvSpPr>
        <p:spPr bwMode="ltGray">
          <a:xfrm>
            <a:off x="1065600" y="979200"/>
            <a:ext cx="7920000" cy="4824536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800" b="1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itchFamily="34" charset="0"/>
              <a:buChar char="–"/>
              <a:defRPr sz="2400" b="1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1076325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 pitchFamily="34" charset="0"/>
              <a:buChar char="•"/>
              <a:defRPr sz="20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430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Arial" pitchFamily="34" charset="0"/>
              <a:buChar char="–"/>
              <a:defRPr sz="18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61925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tabLst>
                <a:tab pos="7981950" algn="l"/>
              </a:tabLst>
              <a:defRPr sz="18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bg1"/>
                </a:solidFill>
              </a:rPr>
              <a:t>許清彰：商城、結帳畫面、商品頁面、</a:t>
            </a:r>
            <a:r>
              <a:rPr lang="en-US" altLang="zh-TW" dirty="0">
                <a:solidFill>
                  <a:schemeClr val="bg1"/>
                </a:solidFill>
              </a:rPr>
              <a:t>GitHub</a:t>
            </a:r>
            <a:r>
              <a:rPr lang="zh-TW" altLang="en-US" dirty="0">
                <a:solidFill>
                  <a:schemeClr val="bg1"/>
                </a:solidFill>
              </a:rPr>
              <a:t>專案庫建置、資料表設計、企劃書整理、專題說明文件</a:t>
            </a:r>
            <a:endParaRPr kumimoji="0" lang="en-US" altLang="zh-TW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軟正黑體" pitchFamily="34" charset="-120"/>
              <a:ea typeface="微軟正黑體" pitchFamily="34" charset="-120"/>
              <a:cs typeface="+mn-cs"/>
            </a:endParaRPr>
          </a:p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bg1"/>
                </a:solidFill>
              </a:rPr>
              <a:t>林楷紘：商城、結帳畫面、商品頁面、</a:t>
            </a:r>
            <a:r>
              <a:rPr lang="en-US" altLang="zh-TW" dirty="0">
                <a:solidFill>
                  <a:schemeClr val="bg1"/>
                </a:solidFill>
              </a:rPr>
              <a:t>GitHub</a:t>
            </a:r>
            <a:r>
              <a:rPr lang="zh-TW" altLang="en-US" dirty="0">
                <a:solidFill>
                  <a:schemeClr val="bg1"/>
                </a:solidFill>
              </a:rPr>
              <a:t>專案庫建置、資料表設計、企劃書整理、專題說明文件</a:t>
            </a:r>
            <a:endParaRPr lang="en-US" altLang="zh-TW" dirty="0">
              <a:solidFill>
                <a:schemeClr val="bg1"/>
              </a:solidFill>
            </a:endParaRPr>
          </a:p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bg1"/>
                </a:solidFill>
              </a:rPr>
              <a:t>紀皓騫：首頁、新聞區、新聞文章、頁面草圖、初版模板</a:t>
            </a:r>
            <a:r>
              <a:rPr lang="en-US" altLang="zh-TW" dirty="0">
                <a:solidFill>
                  <a:schemeClr val="bg1"/>
                </a:solidFill>
              </a:rPr>
              <a:t>layout</a:t>
            </a:r>
            <a:r>
              <a:rPr lang="zh-TW" altLang="en-US" dirty="0">
                <a:solidFill>
                  <a:schemeClr val="bg1"/>
                </a:solidFill>
              </a:rPr>
              <a:t>、資料表設計</a:t>
            </a:r>
            <a:endParaRPr lang="en-US" altLang="zh-TW" dirty="0">
              <a:solidFill>
                <a:schemeClr val="bg1"/>
              </a:solidFill>
            </a:endParaRPr>
          </a:p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bg1"/>
                </a:solidFill>
              </a:rPr>
              <a:t>熊偉誌：個人頁面、登入／註冊頁面、設定頁面、系統架構圖、資料表設計</a:t>
            </a:r>
            <a:endParaRPr lang="en-US" altLang="zh-TW" dirty="0">
              <a:solidFill>
                <a:schemeClr val="bg1"/>
              </a:solidFill>
            </a:endParaRPr>
          </a:p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bg1"/>
                </a:solidFill>
              </a:rPr>
              <a:t>廖士傑：看板頁面</a:t>
            </a:r>
            <a:r>
              <a:rPr lang="en-US" altLang="zh-TW" dirty="0">
                <a:solidFill>
                  <a:schemeClr val="bg1"/>
                </a:solidFill>
              </a:rPr>
              <a:t>(</a:t>
            </a:r>
            <a:r>
              <a:rPr lang="zh-TW" altLang="en-US" dirty="0">
                <a:solidFill>
                  <a:schemeClr val="bg1"/>
                </a:solidFill>
              </a:rPr>
              <a:t>看板類別</a:t>
            </a:r>
            <a:r>
              <a:rPr lang="en-US" altLang="zh-TW" dirty="0">
                <a:solidFill>
                  <a:schemeClr val="bg1"/>
                </a:solidFill>
              </a:rPr>
              <a:t>)</a:t>
            </a:r>
            <a:r>
              <a:rPr lang="zh-TW" altLang="en-US" dirty="0">
                <a:solidFill>
                  <a:schemeClr val="bg1"/>
                </a:solidFill>
              </a:rPr>
              <a:t>、討論區</a:t>
            </a:r>
            <a:r>
              <a:rPr lang="en-US" altLang="zh-TW" dirty="0">
                <a:solidFill>
                  <a:schemeClr val="bg1"/>
                </a:solidFill>
              </a:rPr>
              <a:t>(</a:t>
            </a:r>
            <a:r>
              <a:rPr lang="zh-TW" altLang="en-US" dirty="0">
                <a:solidFill>
                  <a:schemeClr val="bg1"/>
                </a:solidFill>
              </a:rPr>
              <a:t>文章列表</a:t>
            </a:r>
            <a:r>
              <a:rPr lang="en-US" altLang="zh-TW" dirty="0">
                <a:solidFill>
                  <a:schemeClr val="bg1"/>
                </a:solidFill>
              </a:rPr>
              <a:t>)</a:t>
            </a:r>
            <a:r>
              <a:rPr lang="zh-TW" altLang="en-US">
                <a:solidFill>
                  <a:schemeClr val="bg1"/>
                </a:solidFill>
              </a:rPr>
              <a:t>、訂單紀錄</a:t>
            </a:r>
            <a:endParaRPr lang="en-US" altLang="zh-TW" dirty="0">
              <a:solidFill>
                <a:schemeClr val="bg1"/>
              </a:solidFill>
            </a:endParaRPr>
          </a:p>
          <a:p>
            <a:pPr>
              <a:lnSpc>
                <a:spcPts val="3600"/>
              </a:lnSpc>
              <a:buFont typeface="Wingdings" panose="05000000000000000000" pitchFamily="2" charset="2"/>
              <a:buChar char="l"/>
            </a:pPr>
            <a:endParaRPr lang="en-US" altLang="zh-TW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9930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 idx="4294967295"/>
          </p:nvPr>
        </p:nvSpPr>
        <p:spPr>
          <a:xfrm>
            <a:off x="632520" y="83684"/>
            <a:ext cx="8640960" cy="6810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TW" altLang="en-US" dirty="0"/>
              <a:t>論壇首頁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4FB6A7B6-520E-4BA9-B663-A4876716A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9264" y="1268760"/>
            <a:ext cx="2376264" cy="4942580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主導覽列：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搜索欄：可以查詢所需要的資訊及商品</a:t>
            </a:r>
            <a:endParaRPr lang="en-US" altLang="zh-TW" sz="1600" dirty="0"/>
          </a:p>
          <a:p>
            <a:pPr marL="361950" lvl="1" indent="0">
              <a:buNone/>
            </a:pPr>
            <a:r>
              <a:rPr lang="zh-TW" altLang="en-US" sz="1600" dirty="0"/>
              <a:t>登入</a:t>
            </a:r>
            <a:r>
              <a:rPr lang="en-US" altLang="zh-TW" sz="1600" dirty="0"/>
              <a:t>/</a:t>
            </a:r>
            <a:r>
              <a:rPr lang="zh-TW" altLang="en-US" sz="1600" dirty="0"/>
              <a:t>註冊 按鈕</a:t>
            </a:r>
            <a:endParaRPr lang="en-US" altLang="zh-TW" sz="1600" dirty="0"/>
          </a:p>
          <a:p>
            <a:pPr marL="361950" lvl="1" indent="0">
              <a:buNone/>
            </a:pPr>
            <a:r>
              <a:rPr lang="zh-TW" altLang="en-US" sz="1600" dirty="0"/>
              <a:t>漢堡選單：方便使用者快速前往頁面</a:t>
            </a:r>
            <a:endParaRPr lang="en-US" altLang="zh-TW" sz="1600" dirty="0"/>
          </a:p>
          <a:p>
            <a:r>
              <a:rPr lang="zh-TW" altLang="en-US" sz="2000" dirty="0"/>
              <a:t>側邊選單：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使用者可以點選想前往的頁面</a:t>
            </a:r>
            <a:endParaRPr lang="en-US" altLang="zh-TW" sz="1600" dirty="0"/>
          </a:p>
          <a:p>
            <a:r>
              <a:rPr lang="zh-TW" altLang="en-US" sz="2000" dirty="0"/>
              <a:t>最新消息：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顯示最新資訊</a:t>
            </a:r>
            <a:endParaRPr lang="en-US" altLang="zh-TW" sz="1600" dirty="0"/>
          </a:p>
          <a:p>
            <a:r>
              <a:rPr lang="zh-TW" altLang="en-US" sz="2000" dirty="0"/>
              <a:t>廣告：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展示近期熱賣商品</a:t>
            </a:r>
            <a:endParaRPr lang="en-US" altLang="zh-TW" sz="20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D0EEA81-9461-4209-BEB1-1C38B09356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78" r="725"/>
          <a:stretch/>
        </p:blipFill>
        <p:spPr>
          <a:xfrm>
            <a:off x="200473" y="1268760"/>
            <a:ext cx="6984776" cy="494258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055CCE82-B0FA-4A27-884C-ECC566E94C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58"/>
          <a:stretch/>
        </p:blipFill>
        <p:spPr>
          <a:xfrm>
            <a:off x="2935591" y="908720"/>
            <a:ext cx="4276201" cy="2924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930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A3E7D7E3-632E-4CDA-93F3-B5FBFFD9B3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79" b="-1"/>
          <a:stretch/>
        </p:blipFill>
        <p:spPr>
          <a:xfrm>
            <a:off x="200472" y="1268760"/>
            <a:ext cx="7056784" cy="4942580"/>
          </a:xfrm>
          <a:prstGeom prst="rect">
            <a:avLst/>
          </a:prstGeom>
        </p:spPr>
      </p:pic>
      <p:sp>
        <p:nvSpPr>
          <p:cNvPr id="6" name="內容版面配置區 4">
            <a:extLst>
              <a:ext uri="{FF2B5EF4-FFF2-40B4-BE49-F238E27FC236}">
                <a16:creationId xmlns:a16="http://schemas.microsoft.com/office/drawing/2014/main" id="{C772EAEE-6D62-45A6-A774-5E13746FF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9264" y="1268760"/>
            <a:ext cx="2376264" cy="4942580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熱賣商品：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展示近期熱賣商品</a:t>
            </a:r>
            <a:endParaRPr lang="en-US" altLang="zh-TW" sz="16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r>
              <a:rPr lang="zh-TW" altLang="en-US" sz="2000" dirty="0"/>
              <a:t>熱門看板：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依瀏覽數排序看板</a:t>
            </a:r>
            <a:endParaRPr lang="en-US" altLang="zh-TW" sz="1600" dirty="0"/>
          </a:p>
          <a:p>
            <a:endParaRPr lang="en-US" altLang="zh-TW" sz="2000" dirty="0"/>
          </a:p>
          <a:p>
            <a:endParaRPr lang="en-US" altLang="zh-TW" sz="2000" dirty="0"/>
          </a:p>
          <a:p>
            <a:r>
              <a:rPr lang="zh-TW" altLang="en-US" sz="2000" dirty="0"/>
              <a:t>置頂按鈕：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點擊後立即回到頁面最上方</a:t>
            </a:r>
            <a:endParaRPr lang="en-US" altLang="zh-TW" sz="1600" dirty="0"/>
          </a:p>
          <a:p>
            <a:endParaRPr lang="en-US" altLang="zh-TW" sz="2000" dirty="0"/>
          </a:p>
          <a:p>
            <a:endParaRPr lang="en-US" altLang="zh-TW" sz="2000" dirty="0"/>
          </a:p>
        </p:txBody>
      </p:sp>
    </p:spTree>
    <p:extLst>
      <p:ext uri="{BB962C8B-B14F-4D97-AF65-F5344CB8AC3E}">
        <p14:creationId xmlns:p14="http://schemas.microsoft.com/office/powerpoint/2010/main" val="3361570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 idx="4294967295"/>
          </p:nvPr>
        </p:nvSpPr>
        <p:spPr>
          <a:xfrm>
            <a:off x="632520" y="83684"/>
            <a:ext cx="8640960" cy="6810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TW" altLang="en-US" dirty="0"/>
              <a:t>新聞列表 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4FB6A7B6-520E-4BA9-B663-A4876716A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9264" y="1268760"/>
            <a:ext cx="2376264" cy="4942580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新聞區導覽列：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點擊後立即搜索該分類新聞</a:t>
            </a:r>
            <a:endParaRPr lang="en-US" altLang="zh-TW" sz="1600" dirty="0"/>
          </a:p>
          <a:p>
            <a:endParaRPr lang="en-US" altLang="zh-TW" sz="2000" dirty="0"/>
          </a:p>
          <a:p>
            <a:r>
              <a:rPr lang="zh-TW" altLang="en-US" sz="2000" dirty="0"/>
              <a:t>輪播圖：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播放最新資訊</a:t>
            </a:r>
            <a:endParaRPr lang="en-US" altLang="zh-TW" sz="1600" dirty="0"/>
          </a:p>
          <a:p>
            <a:endParaRPr lang="en-US" altLang="zh-TW" sz="2000" dirty="0"/>
          </a:p>
          <a:p>
            <a:r>
              <a:rPr lang="zh-TW" altLang="en-US" sz="2000" dirty="0"/>
              <a:t>新聞列表：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依照發布時間，以最新資訊開始閱覽</a:t>
            </a:r>
            <a:endParaRPr lang="zh-TW" altLang="en-US" sz="20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552CD2A-D25D-4366-89B5-409836FC0D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51" t="11735" r="16415"/>
          <a:stretch/>
        </p:blipFill>
        <p:spPr>
          <a:xfrm>
            <a:off x="344488" y="1268760"/>
            <a:ext cx="6719582" cy="494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762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 idx="4294967295"/>
          </p:nvPr>
        </p:nvSpPr>
        <p:spPr>
          <a:xfrm>
            <a:off x="632520" y="83684"/>
            <a:ext cx="8640960" cy="6810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TW" altLang="en-US" dirty="0"/>
              <a:t>新聞內容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4FB6A7B6-520E-4BA9-B663-A4876716A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4768" y="764704"/>
            <a:ext cx="4176464" cy="3964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TW" altLang="en-US" sz="2400" dirty="0"/>
              <a:t>顯示新聞詳細報導及相關影片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A89CBE91-6AB2-4B90-939D-E83E874DE1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36" t="11578" r="16500"/>
          <a:stretch/>
        </p:blipFill>
        <p:spPr>
          <a:xfrm>
            <a:off x="1028564" y="1340768"/>
            <a:ext cx="7848872" cy="504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967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 idx="4294967295"/>
          </p:nvPr>
        </p:nvSpPr>
        <p:spPr>
          <a:xfrm>
            <a:off x="632520" y="83684"/>
            <a:ext cx="8640960" cy="6810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TW" altLang="en-US" dirty="0"/>
              <a:t>新聞內容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4FB6A7B6-520E-4BA9-B663-A4876716A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9264" y="1268760"/>
            <a:ext cx="2376264" cy="4942580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留言板：</a:t>
            </a:r>
            <a:endParaRPr lang="en-US" altLang="zh-TW" sz="1600" dirty="0"/>
          </a:p>
          <a:p>
            <a:pPr marL="361950" lvl="1" indent="0">
              <a:buNone/>
            </a:pPr>
            <a:r>
              <a:rPr lang="zh-TW" altLang="en-US" sz="1600" dirty="0"/>
              <a:t>使用者登入後可以留言</a:t>
            </a:r>
            <a:endParaRPr lang="en-US" altLang="zh-TW" sz="1600" dirty="0"/>
          </a:p>
          <a:p>
            <a:endParaRPr lang="en-US" altLang="zh-TW" sz="1600" dirty="0"/>
          </a:p>
          <a:p>
            <a:r>
              <a:rPr lang="zh-TW" altLang="en-US" sz="2000" dirty="0"/>
              <a:t>相關新聞：</a:t>
            </a:r>
            <a:endParaRPr lang="en-US" altLang="zh-TW" sz="2000" dirty="0"/>
          </a:p>
          <a:p>
            <a:pPr marL="361950" lvl="1" indent="0">
              <a:buNone/>
            </a:pPr>
            <a:r>
              <a:rPr lang="zh-TW" altLang="en-US" sz="1600" dirty="0"/>
              <a:t>顯示出與該新聞相同遊戲或相同類型的其他新聞資訊</a:t>
            </a:r>
            <a:endParaRPr lang="en-US" altLang="zh-TW" sz="16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8B95CC9E-ADA0-433F-A266-59EF11FE04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36" t="11423" r="16669"/>
          <a:stretch/>
        </p:blipFill>
        <p:spPr>
          <a:xfrm>
            <a:off x="272480" y="1266006"/>
            <a:ext cx="6686027" cy="494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278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/>
          <p:cNvSpPr txBox="1"/>
          <p:nvPr/>
        </p:nvSpPr>
        <p:spPr>
          <a:xfrm>
            <a:off x="3512840" y="2996952"/>
            <a:ext cx="2880320" cy="720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solidFill>
                  <a:schemeClr val="accent1"/>
                </a:solidFill>
              </a:rPr>
              <a:t>T</a:t>
            </a:r>
            <a:r>
              <a:rPr lang="en-US" altLang="zh-TW" sz="4000" dirty="0">
                <a:solidFill>
                  <a:schemeClr val="accent2"/>
                </a:solidFill>
              </a:rPr>
              <a:t>h</a:t>
            </a:r>
            <a:r>
              <a:rPr lang="en-US" altLang="zh-TW" sz="4000" dirty="0">
                <a:solidFill>
                  <a:schemeClr val="accent3"/>
                </a:solidFill>
              </a:rPr>
              <a:t>a</a:t>
            </a:r>
            <a:r>
              <a:rPr lang="en-US" altLang="zh-TW" sz="4000" dirty="0">
                <a:solidFill>
                  <a:schemeClr val="accent4"/>
                </a:solidFill>
              </a:rPr>
              <a:t>n</a:t>
            </a:r>
            <a:r>
              <a:rPr lang="en-US" altLang="zh-TW" sz="4000" dirty="0">
                <a:solidFill>
                  <a:schemeClr val="accent5"/>
                </a:solidFill>
              </a:rPr>
              <a:t>k</a:t>
            </a:r>
            <a:r>
              <a:rPr lang="en-US" altLang="zh-TW" sz="4000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en-US" altLang="zh-TW" sz="4000" dirty="0">
                <a:solidFill>
                  <a:schemeClr val="accent6"/>
                </a:solidFill>
              </a:rPr>
              <a:t>y</a:t>
            </a:r>
            <a:r>
              <a:rPr lang="en-US" altLang="zh-TW" sz="4000" dirty="0">
                <a:solidFill>
                  <a:schemeClr val="accent1"/>
                </a:solidFill>
              </a:rPr>
              <a:t>o</a:t>
            </a:r>
            <a:r>
              <a:rPr lang="en-US" altLang="zh-TW" sz="4000" dirty="0">
                <a:solidFill>
                  <a:schemeClr val="accent3"/>
                </a:solidFill>
              </a:rPr>
              <a:t>u</a:t>
            </a:r>
            <a:endParaRPr lang="zh-TW" altLang="en-US" sz="4000" dirty="0" err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723819"/>
      </p:ext>
    </p:extLst>
  </p:cSld>
  <p:clrMapOvr>
    <a:masterClrMapping/>
  </p:clrMapOvr>
</p:sld>
</file>

<file path=ppt/theme/theme1.xml><?xml version="1.0" encoding="utf-8"?>
<a:theme xmlns:a="http://schemas.openxmlformats.org/drawingml/2006/main" name="2020簡報範本_light">
  <a:themeElements>
    <a:clrScheme name="自訂 4">
      <a:dk1>
        <a:srgbClr val="545454"/>
      </a:dk1>
      <a:lt1>
        <a:srgbClr val="FFFFFF"/>
      </a:lt1>
      <a:dk2>
        <a:srgbClr val="C6C6C6"/>
      </a:dk2>
      <a:lt2>
        <a:srgbClr val="F2F2F2"/>
      </a:lt2>
      <a:accent1>
        <a:srgbClr val="FFFFFF"/>
      </a:accent1>
      <a:accent2>
        <a:srgbClr val="2D8F98"/>
      </a:accent2>
      <a:accent3>
        <a:srgbClr val="F0591B"/>
      </a:accent3>
      <a:accent4>
        <a:srgbClr val="FFC000"/>
      </a:accent4>
      <a:accent5>
        <a:srgbClr val="90C115"/>
      </a:accent5>
      <a:accent6>
        <a:srgbClr val="6ECBD4"/>
      </a:accent6>
      <a:hlink>
        <a:srgbClr val="F0591B"/>
      </a:hlink>
      <a:folHlink>
        <a:srgbClr val="2A2A2A"/>
      </a:folHlink>
    </a:clrScheme>
    <a:fontScheme name="自訂 1">
      <a:majorFont>
        <a:latin typeface="Arial"/>
        <a:ea typeface="微軟正黑體"/>
        <a:cs typeface=""/>
      </a:majorFont>
      <a:minorFont>
        <a:latin typeface="Arial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1">
                <a:lumMod val="7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資策會2021簡報範本_dark.potx" id="{81C76F81-1671-4B56-BD0F-02ECACBEA1CD}" vid="{64F81388-CB1B-4503-9A85-CB10ADCB8F38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資策會2021_簡報範本_dark_1</Template>
  <TotalTime>200</TotalTime>
  <Words>315</Words>
  <Application>Microsoft Office PowerPoint</Application>
  <PresentationFormat>A4 紙張 (210x297 公釐)</PresentationFormat>
  <Paragraphs>50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微軟正黑體</vt:lpstr>
      <vt:lpstr>新細明體</vt:lpstr>
      <vt:lpstr>Arial</vt:lpstr>
      <vt:lpstr>Calibri</vt:lpstr>
      <vt:lpstr>Wingdings</vt:lpstr>
      <vt:lpstr>2020簡報範本_light</vt:lpstr>
      <vt:lpstr>遊戲論壇 GameForum</vt:lpstr>
      <vt:lpstr>小組成員與分工介紹</vt:lpstr>
      <vt:lpstr>論壇首頁</vt:lpstr>
      <vt:lpstr>PowerPoint 簡報</vt:lpstr>
      <vt:lpstr>新聞列表 </vt:lpstr>
      <vt:lpstr>新聞內容</vt:lpstr>
      <vt:lpstr>新聞內容</vt:lpstr>
      <vt:lpstr>PowerPoint 簡報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題目</dc:title>
  <dc:creator>Wei-Tsung Wang</dc:creator>
  <cp:lastModifiedBy>User</cp:lastModifiedBy>
  <cp:revision>75</cp:revision>
  <dcterms:created xsi:type="dcterms:W3CDTF">2021-04-12T00:49:08Z</dcterms:created>
  <dcterms:modified xsi:type="dcterms:W3CDTF">2025-03-19T02:14:45Z</dcterms:modified>
  <cp:category/>
</cp:coreProperties>
</file>

<file path=docProps/thumbnail.jpeg>
</file>